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57" r:id="rId4"/>
    <p:sldId id="264" r:id="rId5"/>
    <p:sldId id="265" r:id="rId6"/>
    <p:sldId id="266" r:id="rId7"/>
    <p:sldId id="267" r:id="rId8"/>
    <p:sldId id="268" r:id="rId9"/>
    <p:sldId id="269" r:id="rId10"/>
    <p:sldId id="270" r:id="rId11"/>
    <p:sldId id="271" r:id="rId12"/>
    <p:sldId id="272" r:id="rId13"/>
    <p:sldId id="273" r:id="rId14"/>
    <p:sldId id="274" r:id="rId15"/>
    <p:sldId id="275"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9" d="100"/>
          <a:sy n="99" d="100"/>
        </p:scale>
        <p:origin x="72" y="7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2/10/2019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D862E7-95FA-4FC4-9EC5-DDBFA8DC7417}" type="datetimeFigureOut">
              <a:rPr lang="en-US" dirty="0"/>
              <a:t>2/10/2019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DB987F2-A784-4F72-BB57-0E9EACDE722E}" type="datetimeFigureOut">
              <a:rPr lang="en-US" dirty="0"/>
              <a:t>2/10/2019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0BBD51E-4B19-444E-85C0-DBD7EB6263F4}" type="datetimeFigureOut">
              <a:rPr lang="en-US" dirty="0"/>
              <a:t>2/10/2019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0D7255A-4AD5-4D3E-9A0A-689DA3BA976C}" type="datetimeFigureOut">
              <a:rPr lang="en-US" dirty="0"/>
              <a:t>2/10/2019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EE0AD15-87AC-45B2-9EE5-8D165AF83CD7}" type="datetimeFigureOut">
              <a:rPr lang="en-US" dirty="0"/>
              <a:t>2/10/2019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FCC40CCD-F0D6-4CC2-A4C8-2D7D0D875F02}" type="datetimeFigureOut">
              <a:rPr lang="en-US" dirty="0"/>
              <a:t>2/10/2019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2/10/2019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2/10/2019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2/10/2019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A00F7B-89C5-4DF7-A309-6263220147D4}" type="datetimeFigureOut">
              <a:rPr lang="en-US" dirty="0"/>
              <a:t>2/10/2019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2/10/2019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2/10/2019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2/10/2019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2/10/2019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DCB01F-D966-4C62-B900-0BE008A90C98}" type="datetimeFigureOut">
              <a:rPr lang="en-US" dirty="0"/>
              <a:t>2/10/2019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E73A0EA-7DC7-4964-BB97-B173EF3B859A}" type="datetimeFigureOut">
              <a:rPr lang="en-US" dirty="0"/>
              <a:t>2/10/2019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2/10/2019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6F58D-6CD1-46B5-8E10-66446102EF4F}"/>
              </a:ext>
            </a:extLst>
          </p:cNvPr>
          <p:cNvSpPr>
            <a:spLocks noGrp="1"/>
          </p:cNvSpPr>
          <p:nvPr>
            <p:ph type="ctrTitle"/>
          </p:nvPr>
        </p:nvSpPr>
        <p:spPr/>
        <p:txBody>
          <a:bodyPr/>
          <a:lstStyle/>
          <a:p>
            <a:r>
              <a:rPr lang="en-GB" dirty="0"/>
              <a:t>Respectable Sins</a:t>
            </a:r>
            <a:br>
              <a:rPr lang="en-GB" dirty="0"/>
            </a:br>
            <a:r>
              <a:rPr lang="en-GB" dirty="0"/>
              <a:t>Discontentment</a:t>
            </a:r>
          </a:p>
        </p:txBody>
      </p:sp>
      <p:pic>
        <p:nvPicPr>
          <p:cNvPr id="4" name="Picture 3">
            <a:extLst>
              <a:ext uri="{FF2B5EF4-FFF2-40B4-BE49-F238E27FC236}">
                <a16:creationId xmlns:a16="http://schemas.microsoft.com/office/drawing/2014/main" id="{9BD0ECB4-9032-4A4D-89D2-502420EC3FFC}"/>
              </a:ext>
            </a:extLst>
          </p:cNvPr>
          <p:cNvPicPr>
            <a:picLocks noChangeAspect="1"/>
          </p:cNvPicPr>
          <p:nvPr/>
        </p:nvPicPr>
        <p:blipFill rotWithShape="1">
          <a:blip r:embed="rId2">
            <a:extLst>
              <a:ext uri="{28A0092B-C50C-407E-A947-70E740481C1C}">
                <a14:useLocalDpi xmlns:a14="http://schemas.microsoft.com/office/drawing/2010/main" val="0"/>
              </a:ext>
            </a:extLst>
          </a:blip>
          <a:srcRect l="24655" t="22532" r="26318" b="21982"/>
          <a:stretch/>
        </p:blipFill>
        <p:spPr>
          <a:xfrm>
            <a:off x="9720248" y="5071143"/>
            <a:ext cx="2368294" cy="1786857"/>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490469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5425D-CFC5-4000-9DA6-5B00864DFBD7}"/>
              </a:ext>
            </a:extLst>
          </p:cNvPr>
          <p:cNvSpPr>
            <a:spLocks noGrp="1"/>
          </p:cNvSpPr>
          <p:nvPr>
            <p:ph type="title"/>
          </p:nvPr>
        </p:nvSpPr>
        <p:spPr/>
        <p:txBody>
          <a:bodyPr>
            <a:normAutofit/>
          </a:bodyPr>
          <a:lstStyle/>
          <a:p>
            <a:r>
              <a:rPr lang="en-GB" cap="small" dirty="0">
                <a:latin typeface="Centaur" panose="02030504050205020304" pitchFamily="18" charset="0"/>
              </a:rPr>
              <a:t>What’s the secret to being content?</a:t>
            </a:r>
            <a:endParaRPr lang="en-GB" dirty="0"/>
          </a:p>
        </p:txBody>
      </p:sp>
      <p:sp>
        <p:nvSpPr>
          <p:cNvPr id="3" name="Content Placeholder 2">
            <a:extLst>
              <a:ext uri="{FF2B5EF4-FFF2-40B4-BE49-F238E27FC236}">
                <a16:creationId xmlns:a16="http://schemas.microsoft.com/office/drawing/2014/main" id="{C8488303-961D-4E1C-9978-4A68647124BE}"/>
              </a:ext>
            </a:extLst>
          </p:cNvPr>
          <p:cNvSpPr>
            <a:spLocks noGrp="1"/>
          </p:cNvSpPr>
          <p:nvPr>
            <p:ph idx="1"/>
          </p:nvPr>
        </p:nvSpPr>
        <p:spPr>
          <a:xfrm>
            <a:off x="680321" y="2336873"/>
            <a:ext cx="11174795" cy="4176222"/>
          </a:xfrm>
        </p:spPr>
        <p:txBody>
          <a:bodyPr>
            <a:normAutofit lnSpcReduction="10000"/>
          </a:bodyPr>
          <a:lstStyle/>
          <a:p>
            <a:r>
              <a:rPr lang="en-GB" sz="3200" b="1" dirty="0"/>
              <a:t>Accepting that God is in control and he is good</a:t>
            </a:r>
          </a:p>
          <a:p>
            <a:r>
              <a:rPr lang="en-GB" sz="3200" b="1" dirty="0"/>
              <a:t>Accepting when in need and plenty</a:t>
            </a:r>
          </a:p>
          <a:p>
            <a:pPr marL="0" indent="0">
              <a:buNone/>
            </a:pPr>
            <a:r>
              <a:rPr lang="en-GB" sz="2800" baseline="30000" dirty="0"/>
              <a:t>10</a:t>
            </a:r>
            <a:r>
              <a:rPr lang="en-GB" sz="2800" dirty="0"/>
              <a:t> I rejoiced in the Lord greatly that now at length you have revived your concern for me. You were indeed concerned for me, but you had no opportunity. </a:t>
            </a:r>
            <a:r>
              <a:rPr lang="en-GB" sz="2800" baseline="30000" dirty="0"/>
              <a:t>11</a:t>
            </a:r>
            <a:r>
              <a:rPr lang="en-GB" sz="2800" dirty="0"/>
              <a:t> Not that I am speaking of being in need, for I have learned in whatever situation I am to be content.</a:t>
            </a:r>
            <a:r>
              <a:rPr lang="en-GB" sz="2800" baseline="30000" dirty="0"/>
              <a:t> 12</a:t>
            </a:r>
            <a:r>
              <a:rPr lang="en-GB" sz="2800" dirty="0"/>
              <a:t> I know how to be brought low, and I know how to abound. In any and every circumstance, I have learned the secret of facing plenty and hunger, abundance and need. </a:t>
            </a:r>
            <a:r>
              <a:rPr lang="en-GB" sz="2800" baseline="30000" dirty="0"/>
              <a:t>13</a:t>
            </a:r>
            <a:r>
              <a:rPr lang="en-GB" sz="2800" dirty="0"/>
              <a:t> I can do all things through him who strengthens me. - Philippians 4:10-13</a:t>
            </a:r>
          </a:p>
          <a:p>
            <a:pPr marL="0" indent="0">
              <a:buNone/>
            </a:pPr>
            <a:endParaRPr lang="en-GB" sz="2800" dirty="0"/>
          </a:p>
          <a:p>
            <a:pPr marL="0" indent="0">
              <a:buNone/>
            </a:pPr>
            <a:endParaRPr lang="en-GB" sz="3200" b="1" dirty="0"/>
          </a:p>
        </p:txBody>
      </p:sp>
    </p:spTree>
    <p:extLst>
      <p:ext uri="{BB962C8B-B14F-4D97-AF65-F5344CB8AC3E}">
        <p14:creationId xmlns:p14="http://schemas.microsoft.com/office/powerpoint/2010/main" val="4235887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5425D-CFC5-4000-9DA6-5B00864DFBD7}"/>
              </a:ext>
            </a:extLst>
          </p:cNvPr>
          <p:cNvSpPr>
            <a:spLocks noGrp="1"/>
          </p:cNvSpPr>
          <p:nvPr>
            <p:ph type="title"/>
          </p:nvPr>
        </p:nvSpPr>
        <p:spPr/>
        <p:txBody>
          <a:bodyPr>
            <a:normAutofit/>
          </a:bodyPr>
          <a:lstStyle/>
          <a:p>
            <a:r>
              <a:rPr lang="en-GB" cap="small" dirty="0">
                <a:latin typeface="Centaur" panose="02030504050205020304" pitchFamily="18" charset="0"/>
              </a:rPr>
              <a:t>What’s the secret to being content?</a:t>
            </a:r>
            <a:endParaRPr lang="en-GB" dirty="0"/>
          </a:p>
        </p:txBody>
      </p:sp>
      <p:sp>
        <p:nvSpPr>
          <p:cNvPr id="3" name="Content Placeholder 2">
            <a:extLst>
              <a:ext uri="{FF2B5EF4-FFF2-40B4-BE49-F238E27FC236}">
                <a16:creationId xmlns:a16="http://schemas.microsoft.com/office/drawing/2014/main" id="{C8488303-961D-4E1C-9978-4A68647124BE}"/>
              </a:ext>
            </a:extLst>
          </p:cNvPr>
          <p:cNvSpPr>
            <a:spLocks noGrp="1"/>
          </p:cNvSpPr>
          <p:nvPr>
            <p:ph idx="1"/>
          </p:nvPr>
        </p:nvSpPr>
        <p:spPr>
          <a:xfrm>
            <a:off x="680321" y="2336873"/>
            <a:ext cx="9613861" cy="4176222"/>
          </a:xfrm>
        </p:spPr>
        <p:txBody>
          <a:bodyPr>
            <a:normAutofit/>
          </a:bodyPr>
          <a:lstStyle/>
          <a:p>
            <a:r>
              <a:rPr lang="en-GB" sz="3200" b="1" dirty="0"/>
              <a:t>Accepting that God is in control and he is good</a:t>
            </a:r>
          </a:p>
          <a:p>
            <a:r>
              <a:rPr lang="en-GB" sz="3200" b="1" dirty="0"/>
              <a:t>Accepting when in need and plenty</a:t>
            </a:r>
          </a:p>
          <a:p>
            <a:r>
              <a:rPr lang="en-GB" sz="3200" b="1" dirty="0"/>
              <a:t>Holding fast to the word of life</a:t>
            </a:r>
          </a:p>
          <a:p>
            <a:pPr marL="0" indent="0">
              <a:buNone/>
            </a:pPr>
            <a:endParaRPr lang="en-GB" sz="3200" b="1" dirty="0"/>
          </a:p>
        </p:txBody>
      </p:sp>
    </p:spTree>
    <p:extLst>
      <p:ext uri="{BB962C8B-B14F-4D97-AF65-F5344CB8AC3E}">
        <p14:creationId xmlns:p14="http://schemas.microsoft.com/office/powerpoint/2010/main" val="298366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5425D-CFC5-4000-9DA6-5B00864DFBD7}"/>
              </a:ext>
            </a:extLst>
          </p:cNvPr>
          <p:cNvSpPr>
            <a:spLocks noGrp="1"/>
          </p:cNvSpPr>
          <p:nvPr>
            <p:ph type="title"/>
          </p:nvPr>
        </p:nvSpPr>
        <p:spPr/>
        <p:txBody>
          <a:bodyPr>
            <a:normAutofit/>
          </a:bodyPr>
          <a:lstStyle/>
          <a:p>
            <a:r>
              <a:rPr lang="en-GB" cap="small" dirty="0">
                <a:latin typeface="Centaur" panose="02030504050205020304" pitchFamily="18" charset="0"/>
              </a:rPr>
              <a:t>What’s the secret to being content?</a:t>
            </a:r>
            <a:endParaRPr lang="en-GB" dirty="0"/>
          </a:p>
        </p:txBody>
      </p:sp>
      <p:sp>
        <p:nvSpPr>
          <p:cNvPr id="3" name="Content Placeholder 2">
            <a:extLst>
              <a:ext uri="{FF2B5EF4-FFF2-40B4-BE49-F238E27FC236}">
                <a16:creationId xmlns:a16="http://schemas.microsoft.com/office/drawing/2014/main" id="{C8488303-961D-4E1C-9978-4A68647124BE}"/>
              </a:ext>
            </a:extLst>
          </p:cNvPr>
          <p:cNvSpPr>
            <a:spLocks noGrp="1"/>
          </p:cNvSpPr>
          <p:nvPr>
            <p:ph idx="1"/>
          </p:nvPr>
        </p:nvSpPr>
        <p:spPr>
          <a:xfrm>
            <a:off x="680321" y="2336873"/>
            <a:ext cx="11158753" cy="4176222"/>
          </a:xfrm>
        </p:spPr>
        <p:txBody>
          <a:bodyPr>
            <a:normAutofit lnSpcReduction="10000"/>
          </a:bodyPr>
          <a:lstStyle/>
          <a:p>
            <a:r>
              <a:rPr lang="en-GB" sz="3200" b="1" dirty="0"/>
              <a:t>Holding fast to the word of life</a:t>
            </a:r>
          </a:p>
          <a:p>
            <a:pPr marL="0" indent="0">
              <a:buNone/>
            </a:pPr>
            <a:r>
              <a:rPr lang="en-GB" sz="2800" baseline="30000" dirty="0"/>
              <a:t>14</a:t>
            </a:r>
            <a:r>
              <a:rPr lang="en-GB" sz="2800" dirty="0"/>
              <a:t> Do all things without grumbling or disputing, </a:t>
            </a:r>
            <a:r>
              <a:rPr lang="en-GB" sz="2800" baseline="30000" dirty="0"/>
              <a:t>15</a:t>
            </a:r>
            <a:r>
              <a:rPr lang="en-GB" sz="2800" dirty="0"/>
              <a:t> that you may be blameless and innocent, children of God without blemish in the midst of a crooked and twisted generation, among whom you shine as lights in the world, </a:t>
            </a:r>
            <a:r>
              <a:rPr lang="en-GB" sz="2800" baseline="30000" dirty="0"/>
              <a:t>16</a:t>
            </a:r>
            <a:r>
              <a:rPr lang="en-GB" sz="2800" dirty="0"/>
              <a:t> </a:t>
            </a:r>
            <a:r>
              <a:rPr lang="en-GB" sz="2800" dirty="0">
                <a:solidFill>
                  <a:srgbClr val="FFFF00"/>
                </a:solidFill>
              </a:rPr>
              <a:t>holding fast to the word of life</a:t>
            </a:r>
            <a:r>
              <a:rPr lang="en-GB" sz="2800" dirty="0"/>
              <a:t>, so that in the day of Christ I may be proud that I did not run in vain or labour in vain.</a:t>
            </a:r>
            <a:r>
              <a:rPr lang="en-GB" sz="2800" baseline="30000" dirty="0"/>
              <a:t> 17 </a:t>
            </a:r>
            <a:r>
              <a:rPr lang="en-GB" sz="2800" dirty="0"/>
              <a:t>Even if I am to be poured out as a drink offering upon the sacrificial offering of your faith, I am glad and rejoice with you all. </a:t>
            </a:r>
            <a:r>
              <a:rPr lang="en-GB" sz="2800" baseline="30000" dirty="0"/>
              <a:t>18 </a:t>
            </a:r>
            <a:r>
              <a:rPr lang="en-GB" sz="2800" dirty="0"/>
              <a:t>Likewise you also should be glad and rejoice with me. </a:t>
            </a:r>
            <a:br>
              <a:rPr lang="en-GB" sz="2800" dirty="0"/>
            </a:br>
            <a:br>
              <a:rPr lang="en-GB" sz="2800" dirty="0"/>
            </a:br>
            <a:r>
              <a:rPr lang="en-GB" sz="2800" dirty="0"/>
              <a:t>Philippians 2:14–18</a:t>
            </a:r>
          </a:p>
          <a:p>
            <a:pPr marL="0" indent="0">
              <a:buNone/>
            </a:pPr>
            <a:endParaRPr lang="en-GB" sz="3200" b="1" dirty="0"/>
          </a:p>
        </p:txBody>
      </p:sp>
    </p:spTree>
    <p:extLst>
      <p:ext uri="{BB962C8B-B14F-4D97-AF65-F5344CB8AC3E}">
        <p14:creationId xmlns:p14="http://schemas.microsoft.com/office/powerpoint/2010/main" val="3745892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5425D-CFC5-4000-9DA6-5B00864DFBD7}"/>
              </a:ext>
            </a:extLst>
          </p:cNvPr>
          <p:cNvSpPr>
            <a:spLocks noGrp="1"/>
          </p:cNvSpPr>
          <p:nvPr>
            <p:ph type="title"/>
          </p:nvPr>
        </p:nvSpPr>
        <p:spPr/>
        <p:txBody>
          <a:bodyPr>
            <a:normAutofit/>
          </a:bodyPr>
          <a:lstStyle/>
          <a:p>
            <a:r>
              <a:rPr lang="en-GB" cap="small" dirty="0">
                <a:latin typeface="Centaur" panose="02030504050205020304" pitchFamily="18" charset="0"/>
              </a:rPr>
              <a:t>What’s the secret to being content?</a:t>
            </a:r>
            <a:endParaRPr lang="en-GB" dirty="0"/>
          </a:p>
        </p:txBody>
      </p:sp>
      <p:sp>
        <p:nvSpPr>
          <p:cNvPr id="3" name="Content Placeholder 2">
            <a:extLst>
              <a:ext uri="{FF2B5EF4-FFF2-40B4-BE49-F238E27FC236}">
                <a16:creationId xmlns:a16="http://schemas.microsoft.com/office/drawing/2014/main" id="{C8488303-961D-4E1C-9978-4A68647124BE}"/>
              </a:ext>
            </a:extLst>
          </p:cNvPr>
          <p:cNvSpPr>
            <a:spLocks noGrp="1"/>
          </p:cNvSpPr>
          <p:nvPr>
            <p:ph idx="1"/>
          </p:nvPr>
        </p:nvSpPr>
        <p:spPr>
          <a:xfrm>
            <a:off x="680321" y="2336873"/>
            <a:ext cx="10982290" cy="4176222"/>
          </a:xfrm>
        </p:spPr>
        <p:txBody>
          <a:bodyPr>
            <a:normAutofit/>
          </a:bodyPr>
          <a:lstStyle/>
          <a:p>
            <a:r>
              <a:rPr lang="en-GB" sz="3200" b="1" dirty="0"/>
              <a:t>Holding fast to the word of life</a:t>
            </a:r>
          </a:p>
          <a:p>
            <a:pPr marL="0" indent="0">
              <a:buNone/>
            </a:pPr>
            <a:r>
              <a:rPr lang="en-GB" sz="2800" baseline="30000" dirty="0"/>
              <a:t>27</a:t>
            </a:r>
            <a:r>
              <a:rPr lang="en-GB" sz="2800" dirty="0"/>
              <a:t> </a:t>
            </a:r>
            <a:r>
              <a:rPr lang="en-GB" sz="2800" dirty="0">
                <a:solidFill>
                  <a:srgbClr val="FFFF00"/>
                </a:solidFill>
              </a:rPr>
              <a:t>Only let your manner of life be worthy of the gospel of Christ</a:t>
            </a:r>
            <a:r>
              <a:rPr lang="en-GB" sz="2800" dirty="0"/>
              <a:t>, so that whether I come and see you or am absent, I may hear of you that you are standing firm in one spirit, with one mind striving side by side for the </a:t>
            </a:r>
            <a:r>
              <a:rPr lang="en-GB" sz="2800" dirty="0">
                <a:solidFill>
                  <a:srgbClr val="FFFF00"/>
                </a:solidFill>
              </a:rPr>
              <a:t>faith of the gospel</a:t>
            </a:r>
            <a:r>
              <a:rPr lang="en-GB" sz="2800" dirty="0"/>
              <a:t>, </a:t>
            </a:r>
            <a:r>
              <a:rPr lang="en-GB" sz="2800" baseline="30000" dirty="0"/>
              <a:t>28</a:t>
            </a:r>
            <a:r>
              <a:rPr lang="en-GB" sz="2800" dirty="0"/>
              <a:t> and not frightened in anything by your opponents. This is a clear sign to them of their destruction, but of your salvation, and that from God. </a:t>
            </a:r>
            <a:br>
              <a:rPr lang="en-GB" sz="2800" dirty="0"/>
            </a:br>
            <a:br>
              <a:rPr lang="en-GB" sz="2800" dirty="0"/>
            </a:br>
            <a:r>
              <a:rPr lang="en-GB" sz="2800" dirty="0"/>
              <a:t>Philippians 1:27,28</a:t>
            </a:r>
          </a:p>
          <a:p>
            <a:pPr marL="0" indent="0">
              <a:buNone/>
            </a:pPr>
            <a:endParaRPr lang="en-GB" sz="2800" dirty="0"/>
          </a:p>
          <a:p>
            <a:pPr marL="0" indent="0">
              <a:buNone/>
            </a:pPr>
            <a:endParaRPr lang="en-GB" sz="3200" b="1" dirty="0"/>
          </a:p>
        </p:txBody>
      </p:sp>
    </p:spTree>
    <p:extLst>
      <p:ext uri="{BB962C8B-B14F-4D97-AF65-F5344CB8AC3E}">
        <p14:creationId xmlns:p14="http://schemas.microsoft.com/office/powerpoint/2010/main" val="1251717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5425D-CFC5-4000-9DA6-5B00864DFBD7}"/>
              </a:ext>
            </a:extLst>
          </p:cNvPr>
          <p:cNvSpPr>
            <a:spLocks noGrp="1"/>
          </p:cNvSpPr>
          <p:nvPr>
            <p:ph type="title"/>
          </p:nvPr>
        </p:nvSpPr>
        <p:spPr/>
        <p:txBody>
          <a:bodyPr>
            <a:normAutofit/>
          </a:bodyPr>
          <a:lstStyle/>
          <a:p>
            <a:r>
              <a:rPr lang="en-GB" cap="small" dirty="0">
                <a:latin typeface="Centaur" panose="02030504050205020304" pitchFamily="18" charset="0"/>
              </a:rPr>
              <a:t>What’s the secret to being content?</a:t>
            </a:r>
            <a:endParaRPr lang="en-GB" dirty="0"/>
          </a:p>
        </p:txBody>
      </p:sp>
      <p:sp>
        <p:nvSpPr>
          <p:cNvPr id="3" name="Content Placeholder 2">
            <a:extLst>
              <a:ext uri="{FF2B5EF4-FFF2-40B4-BE49-F238E27FC236}">
                <a16:creationId xmlns:a16="http://schemas.microsoft.com/office/drawing/2014/main" id="{C8488303-961D-4E1C-9978-4A68647124BE}"/>
              </a:ext>
            </a:extLst>
          </p:cNvPr>
          <p:cNvSpPr>
            <a:spLocks noGrp="1"/>
          </p:cNvSpPr>
          <p:nvPr>
            <p:ph idx="1"/>
          </p:nvPr>
        </p:nvSpPr>
        <p:spPr>
          <a:xfrm>
            <a:off x="375520" y="2384999"/>
            <a:ext cx="11447511" cy="4176222"/>
          </a:xfrm>
        </p:spPr>
        <p:txBody>
          <a:bodyPr>
            <a:normAutofit/>
          </a:bodyPr>
          <a:lstStyle/>
          <a:p>
            <a:r>
              <a:rPr lang="en-GB" sz="3200" b="1" dirty="0"/>
              <a:t>Accepting that God is in control and he is good</a:t>
            </a:r>
          </a:p>
          <a:p>
            <a:r>
              <a:rPr lang="en-GB" sz="3200" b="1" dirty="0"/>
              <a:t>Accepting when in need and plenty</a:t>
            </a:r>
          </a:p>
          <a:p>
            <a:r>
              <a:rPr lang="en-GB" sz="3200" b="1" dirty="0"/>
              <a:t>Holding fast to the word of life</a:t>
            </a:r>
          </a:p>
          <a:p>
            <a:pPr marL="0" indent="0">
              <a:buNone/>
            </a:pPr>
            <a:r>
              <a:rPr lang="en-GB" sz="2000" dirty="0"/>
              <a:t>(All references from Philippians)</a:t>
            </a:r>
          </a:p>
          <a:p>
            <a:pPr marL="514350" indent="-514350">
              <a:buFont typeface="+mj-lt"/>
              <a:buAutoNum type="arabicPeriod"/>
            </a:pPr>
            <a:r>
              <a:rPr lang="en-GB" dirty="0"/>
              <a:t>It promises that the outcome is secure 1:6 &amp; 1:23</a:t>
            </a:r>
          </a:p>
          <a:p>
            <a:pPr marL="514350" indent="-514350">
              <a:buFont typeface="+mj-lt"/>
              <a:buAutoNum type="arabicPeriod"/>
            </a:pPr>
            <a:r>
              <a:rPr lang="en-GB" dirty="0"/>
              <a:t>It promises that pain in obedience we will be exalted like Christ 2:5-11</a:t>
            </a:r>
          </a:p>
          <a:p>
            <a:pPr marL="514350" indent="-514350">
              <a:buFont typeface="+mj-lt"/>
              <a:buAutoNum type="arabicPeriod"/>
            </a:pPr>
            <a:r>
              <a:rPr lang="en-GB" dirty="0"/>
              <a:t>It promises that all the seeming setbacks of life are turned for his glory 1:12</a:t>
            </a:r>
          </a:p>
          <a:p>
            <a:pPr marL="514350" indent="-514350">
              <a:buFont typeface="+mj-lt"/>
              <a:buAutoNum type="arabicPeriod"/>
            </a:pPr>
            <a:r>
              <a:rPr lang="en-GB" dirty="0"/>
              <a:t>It promises that we already enjoy knowing Jesus as our treasure 3:8</a:t>
            </a:r>
            <a:endParaRPr lang="en-GB" sz="3200" b="1" dirty="0"/>
          </a:p>
        </p:txBody>
      </p:sp>
    </p:spTree>
    <p:extLst>
      <p:ext uri="{BB962C8B-B14F-4D97-AF65-F5344CB8AC3E}">
        <p14:creationId xmlns:p14="http://schemas.microsoft.com/office/powerpoint/2010/main" val="3445522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5425D-CFC5-4000-9DA6-5B00864DFBD7}"/>
              </a:ext>
            </a:extLst>
          </p:cNvPr>
          <p:cNvSpPr>
            <a:spLocks noGrp="1"/>
          </p:cNvSpPr>
          <p:nvPr>
            <p:ph type="title"/>
          </p:nvPr>
        </p:nvSpPr>
        <p:spPr/>
        <p:txBody>
          <a:bodyPr>
            <a:normAutofit/>
          </a:bodyPr>
          <a:lstStyle/>
          <a:p>
            <a:r>
              <a:rPr lang="en-GB" cap="small" dirty="0">
                <a:latin typeface="Centaur" panose="02030504050205020304" pitchFamily="18" charset="0"/>
              </a:rPr>
              <a:t>What’s the secret to being content?</a:t>
            </a:r>
            <a:endParaRPr lang="en-GB" dirty="0"/>
          </a:p>
        </p:txBody>
      </p:sp>
      <p:sp>
        <p:nvSpPr>
          <p:cNvPr id="3" name="Content Placeholder 2">
            <a:extLst>
              <a:ext uri="{FF2B5EF4-FFF2-40B4-BE49-F238E27FC236}">
                <a16:creationId xmlns:a16="http://schemas.microsoft.com/office/drawing/2014/main" id="{C8488303-961D-4E1C-9978-4A68647124BE}"/>
              </a:ext>
            </a:extLst>
          </p:cNvPr>
          <p:cNvSpPr>
            <a:spLocks noGrp="1"/>
          </p:cNvSpPr>
          <p:nvPr>
            <p:ph idx="1"/>
          </p:nvPr>
        </p:nvSpPr>
        <p:spPr>
          <a:xfrm>
            <a:off x="372244" y="1772155"/>
            <a:ext cx="11447511" cy="5130265"/>
          </a:xfrm>
        </p:spPr>
        <p:txBody>
          <a:bodyPr>
            <a:normAutofit/>
          </a:bodyPr>
          <a:lstStyle/>
          <a:p>
            <a:pPr marL="0" indent="0">
              <a:buNone/>
            </a:pPr>
            <a:endParaRPr lang="en-GB" dirty="0"/>
          </a:p>
          <a:p>
            <a:pPr marL="0" indent="0">
              <a:buNone/>
            </a:pPr>
            <a:r>
              <a:rPr lang="en-GB" sz="2800" i="1" baseline="30000" dirty="0"/>
              <a:t>8</a:t>
            </a:r>
            <a:r>
              <a:rPr lang="en-GB" sz="2800" i="1" dirty="0"/>
              <a:t> Indeed, I count everything as loss because of </a:t>
            </a:r>
            <a:r>
              <a:rPr lang="en-GB" sz="2800" i="1" dirty="0">
                <a:solidFill>
                  <a:srgbClr val="FFFF00"/>
                </a:solidFill>
              </a:rPr>
              <a:t>the surpassing worth of knowing Christ Jesus my Lord</a:t>
            </a:r>
            <a:r>
              <a:rPr lang="en-GB" sz="2800" i="1" dirty="0"/>
              <a:t>. For his sake I have suffered the loss of all things and count them as rubbish, in order that I may gain Christ </a:t>
            </a:r>
            <a:r>
              <a:rPr lang="en-GB" sz="2800" i="1" baseline="30000" dirty="0"/>
              <a:t>9</a:t>
            </a:r>
            <a:r>
              <a:rPr lang="en-GB" sz="2800" i="1" dirty="0"/>
              <a:t> and be found in him, not having a righteousness of my own that comes from the law, but that which comes through faith in Christ, the righteousness from God that depends on faith— </a:t>
            </a:r>
            <a:r>
              <a:rPr lang="en-GB" sz="2800" i="1" baseline="30000" dirty="0"/>
              <a:t>10 </a:t>
            </a:r>
            <a:r>
              <a:rPr lang="en-GB" sz="2800" i="1" dirty="0"/>
              <a:t>that I may know him and the power of his resurrection, and may share his sufferings, becoming like him in his death, </a:t>
            </a:r>
            <a:r>
              <a:rPr lang="en-GB" sz="2800" i="1" baseline="30000" dirty="0"/>
              <a:t>11 </a:t>
            </a:r>
            <a:r>
              <a:rPr lang="en-GB" sz="2800" i="1" dirty="0"/>
              <a:t>that by any means possible I may attain the resurrection from the dead.</a:t>
            </a:r>
          </a:p>
          <a:p>
            <a:pPr marL="0" indent="0">
              <a:buNone/>
            </a:pPr>
            <a:br>
              <a:rPr lang="en-GB" sz="2800" i="1" dirty="0"/>
            </a:br>
            <a:r>
              <a:rPr lang="en-GB" sz="2800" i="1" dirty="0"/>
              <a:t>Philippians 3:8</a:t>
            </a:r>
            <a:endParaRPr lang="en-GB" sz="3200" b="1" dirty="0"/>
          </a:p>
        </p:txBody>
      </p:sp>
    </p:spTree>
    <p:extLst>
      <p:ext uri="{BB962C8B-B14F-4D97-AF65-F5344CB8AC3E}">
        <p14:creationId xmlns:p14="http://schemas.microsoft.com/office/powerpoint/2010/main" val="1194585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5425D-CFC5-4000-9DA6-5B00864DFBD7}"/>
              </a:ext>
            </a:extLst>
          </p:cNvPr>
          <p:cNvSpPr>
            <a:spLocks noGrp="1"/>
          </p:cNvSpPr>
          <p:nvPr>
            <p:ph type="title"/>
          </p:nvPr>
        </p:nvSpPr>
        <p:spPr/>
        <p:txBody>
          <a:bodyPr>
            <a:normAutofit/>
          </a:bodyPr>
          <a:lstStyle/>
          <a:p>
            <a:r>
              <a:rPr lang="en-GB" cap="small" dirty="0">
                <a:latin typeface="Centaur" panose="02030504050205020304" pitchFamily="18" charset="0"/>
              </a:rPr>
              <a:t>What is discontentment?</a:t>
            </a:r>
            <a:endParaRPr lang="en-GB" dirty="0"/>
          </a:p>
        </p:txBody>
      </p:sp>
      <p:sp>
        <p:nvSpPr>
          <p:cNvPr id="3" name="Content Placeholder 2">
            <a:extLst>
              <a:ext uri="{FF2B5EF4-FFF2-40B4-BE49-F238E27FC236}">
                <a16:creationId xmlns:a16="http://schemas.microsoft.com/office/drawing/2014/main" id="{C8488303-961D-4E1C-9978-4A68647124BE}"/>
              </a:ext>
            </a:extLst>
          </p:cNvPr>
          <p:cNvSpPr>
            <a:spLocks noGrp="1"/>
          </p:cNvSpPr>
          <p:nvPr>
            <p:ph idx="1"/>
          </p:nvPr>
        </p:nvSpPr>
        <p:spPr>
          <a:xfrm>
            <a:off x="680321" y="2336873"/>
            <a:ext cx="9613861" cy="3245780"/>
          </a:xfrm>
        </p:spPr>
        <p:txBody>
          <a:bodyPr>
            <a:normAutofit/>
          </a:bodyPr>
          <a:lstStyle/>
          <a:p>
            <a:pPr marL="0" indent="0">
              <a:buNone/>
            </a:pPr>
            <a:r>
              <a:rPr lang="en-GB" sz="2800" b="1" u="sng" dirty="0"/>
              <a:t>Discontentment</a:t>
            </a:r>
            <a:r>
              <a:rPr lang="en-GB" sz="2800" dirty="0"/>
              <a:t> most often arises from ongoing and unchanging circumstances that we can do nothing about. It often comes from being Anxious or frustrated.</a:t>
            </a:r>
          </a:p>
          <a:p>
            <a:pPr marL="0" indent="0">
              <a:buNone/>
            </a:pPr>
            <a:endParaRPr lang="en-GB" sz="2800" dirty="0"/>
          </a:p>
          <a:p>
            <a:pPr marL="0" indent="0">
              <a:buNone/>
            </a:pPr>
            <a:r>
              <a:rPr lang="en-GB" sz="2800" b="1" u="sng" dirty="0"/>
              <a:t>Discontentment</a:t>
            </a:r>
            <a:r>
              <a:rPr lang="en-GB" sz="2800" dirty="0"/>
              <a:t> is what Paul is warning about when he says in Philippians 2:14 “</a:t>
            </a:r>
            <a:r>
              <a:rPr lang="en-GB" sz="2800" i="1" dirty="0"/>
              <a:t>We are to do all things without grumbling or disputing”</a:t>
            </a:r>
          </a:p>
          <a:p>
            <a:pPr marL="0" indent="0">
              <a:buNone/>
            </a:pPr>
            <a:endParaRPr lang="en-GB" dirty="0"/>
          </a:p>
        </p:txBody>
      </p:sp>
    </p:spTree>
    <p:extLst>
      <p:ext uri="{BB962C8B-B14F-4D97-AF65-F5344CB8AC3E}">
        <p14:creationId xmlns:p14="http://schemas.microsoft.com/office/powerpoint/2010/main" val="1031806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5425D-CFC5-4000-9DA6-5B00864DFBD7}"/>
              </a:ext>
            </a:extLst>
          </p:cNvPr>
          <p:cNvSpPr>
            <a:spLocks noGrp="1"/>
          </p:cNvSpPr>
          <p:nvPr>
            <p:ph type="title"/>
          </p:nvPr>
        </p:nvSpPr>
        <p:spPr/>
        <p:txBody>
          <a:bodyPr>
            <a:normAutofit/>
          </a:bodyPr>
          <a:lstStyle/>
          <a:p>
            <a:r>
              <a:rPr lang="en-GB" cap="small" dirty="0">
                <a:latin typeface="Centaur" panose="02030504050205020304" pitchFamily="18" charset="0"/>
              </a:rPr>
              <a:t>What is discontentment?</a:t>
            </a:r>
            <a:endParaRPr lang="en-GB" dirty="0"/>
          </a:p>
        </p:txBody>
      </p:sp>
      <p:sp>
        <p:nvSpPr>
          <p:cNvPr id="3" name="Content Placeholder 2">
            <a:extLst>
              <a:ext uri="{FF2B5EF4-FFF2-40B4-BE49-F238E27FC236}">
                <a16:creationId xmlns:a16="http://schemas.microsoft.com/office/drawing/2014/main" id="{C8488303-961D-4E1C-9978-4A68647124BE}"/>
              </a:ext>
            </a:extLst>
          </p:cNvPr>
          <p:cNvSpPr>
            <a:spLocks noGrp="1"/>
          </p:cNvSpPr>
          <p:nvPr>
            <p:ph idx="1"/>
          </p:nvPr>
        </p:nvSpPr>
        <p:spPr>
          <a:xfrm>
            <a:off x="680321" y="2336873"/>
            <a:ext cx="9613861" cy="4176222"/>
          </a:xfrm>
        </p:spPr>
        <p:txBody>
          <a:bodyPr>
            <a:normAutofit/>
          </a:bodyPr>
          <a:lstStyle/>
          <a:p>
            <a:pPr lvl="0"/>
            <a:r>
              <a:rPr lang="en-GB" sz="3200" dirty="0"/>
              <a:t>An unfulfilling or low-paying job</a:t>
            </a:r>
          </a:p>
          <a:p>
            <a:pPr lvl="0"/>
            <a:r>
              <a:rPr lang="en-GB" sz="3200" dirty="0"/>
              <a:t>Singleness well into midlife or beyond</a:t>
            </a:r>
          </a:p>
          <a:p>
            <a:pPr lvl="0"/>
            <a:r>
              <a:rPr lang="en-GB" sz="3200" dirty="0"/>
              <a:t>Inability to bear children</a:t>
            </a:r>
          </a:p>
          <a:p>
            <a:pPr lvl="0"/>
            <a:r>
              <a:rPr lang="en-GB" sz="3200" dirty="0"/>
              <a:t>An unhappy marriage</a:t>
            </a:r>
          </a:p>
          <a:p>
            <a:pPr lvl="0"/>
            <a:r>
              <a:rPr lang="en-GB" sz="3200" dirty="0"/>
              <a:t>Physical disabilities</a:t>
            </a:r>
          </a:p>
          <a:p>
            <a:r>
              <a:rPr lang="en-GB" sz="3200" dirty="0"/>
              <a:t>Continual poor health</a:t>
            </a:r>
            <a:endParaRPr lang="en-GB" sz="3200" i="1" dirty="0"/>
          </a:p>
          <a:p>
            <a:pPr marL="0" indent="0">
              <a:buNone/>
            </a:pPr>
            <a:endParaRPr lang="en-GB" dirty="0"/>
          </a:p>
        </p:txBody>
      </p:sp>
    </p:spTree>
    <p:extLst>
      <p:ext uri="{BB962C8B-B14F-4D97-AF65-F5344CB8AC3E}">
        <p14:creationId xmlns:p14="http://schemas.microsoft.com/office/powerpoint/2010/main" val="2682575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5425D-CFC5-4000-9DA6-5B00864DFBD7}"/>
              </a:ext>
            </a:extLst>
          </p:cNvPr>
          <p:cNvSpPr>
            <a:spLocks noGrp="1"/>
          </p:cNvSpPr>
          <p:nvPr>
            <p:ph type="title"/>
          </p:nvPr>
        </p:nvSpPr>
        <p:spPr/>
        <p:txBody>
          <a:bodyPr>
            <a:normAutofit/>
          </a:bodyPr>
          <a:lstStyle/>
          <a:p>
            <a:r>
              <a:rPr lang="en-GB" cap="small" dirty="0">
                <a:latin typeface="Centaur" panose="02030504050205020304" pitchFamily="18" charset="0"/>
              </a:rPr>
              <a:t>What is discontentment?</a:t>
            </a:r>
            <a:endParaRPr lang="en-GB" dirty="0"/>
          </a:p>
        </p:txBody>
      </p:sp>
      <p:sp>
        <p:nvSpPr>
          <p:cNvPr id="3" name="Content Placeholder 2">
            <a:extLst>
              <a:ext uri="{FF2B5EF4-FFF2-40B4-BE49-F238E27FC236}">
                <a16:creationId xmlns:a16="http://schemas.microsoft.com/office/drawing/2014/main" id="{C8488303-961D-4E1C-9978-4A68647124BE}"/>
              </a:ext>
            </a:extLst>
          </p:cNvPr>
          <p:cNvSpPr>
            <a:spLocks noGrp="1"/>
          </p:cNvSpPr>
          <p:nvPr>
            <p:ph idx="1"/>
          </p:nvPr>
        </p:nvSpPr>
        <p:spPr>
          <a:xfrm>
            <a:off x="680321" y="2336873"/>
            <a:ext cx="9613861" cy="4176222"/>
          </a:xfrm>
        </p:spPr>
        <p:txBody>
          <a:bodyPr>
            <a:normAutofit/>
          </a:bodyPr>
          <a:lstStyle/>
          <a:p>
            <a:pPr marL="0" indent="0">
              <a:buNone/>
            </a:pPr>
            <a:r>
              <a:rPr lang="en-GB" sz="2800" dirty="0"/>
              <a:t>Discontentment in all areas stem from ungodliness</a:t>
            </a:r>
          </a:p>
          <a:p>
            <a:pPr marL="0" indent="0">
              <a:buNone/>
            </a:pPr>
            <a:endParaRPr lang="en-GB" sz="2800" dirty="0"/>
          </a:p>
          <a:p>
            <a:pPr marL="0" indent="0">
              <a:buNone/>
            </a:pPr>
            <a:r>
              <a:rPr lang="en-GB" sz="2800" baseline="30000" dirty="0"/>
              <a:t>6 </a:t>
            </a:r>
            <a:r>
              <a:rPr lang="en-GB" sz="2800" dirty="0"/>
              <a:t>But godliness with contentment is great gain, </a:t>
            </a:r>
            <a:r>
              <a:rPr lang="en-GB" sz="2800" baseline="30000" dirty="0"/>
              <a:t>7</a:t>
            </a:r>
            <a:r>
              <a:rPr lang="en-GB" sz="2800" dirty="0"/>
              <a:t> for we brought nothing into the world, and we cannot take anything out of the world. - 1 Timothy 6:6-7</a:t>
            </a:r>
          </a:p>
          <a:p>
            <a:pPr marL="0" indent="0">
              <a:buNone/>
            </a:pPr>
            <a:endParaRPr lang="en-GB" sz="2800" dirty="0"/>
          </a:p>
          <a:p>
            <a:pPr marL="0" indent="0">
              <a:buNone/>
            </a:pPr>
            <a:endParaRPr lang="en-GB" dirty="0"/>
          </a:p>
        </p:txBody>
      </p:sp>
    </p:spTree>
    <p:extLst>
      <p:ext uri="{BB962C8B-B14F-4D97-AF65-F5344CB8AC3E}">
        <p14:creationId xmlns:p14="http://schemas.microsoft.com/office/powerpoint/2010/main" val="3012068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5425D-CFC5-4000-9DA6-5B00864DFBD7}"/>
              </a:ext>
            </a:extLst>
          </p:cNvPr>
          <p:cNvSpPr>
            <a:spLocks noGrp="1"/>
          </p:cNvSpPr>
          <p:nvPr>
            <p:ph type="title"/>
          </p:nvPr>
        </p:nvSpPr>
        <p:spPr/>
        <p:txBody>
          <a:bodyPr>
            <a:normAutofit/>
          </a:bodyPr>
          <a:lstStyle/>
          <a:p>
            <a:r>
              <a:rPr lang="en-GB" cap="small" dirty="0">
                <a:latin typeface="Centaur" panose="02030504050205020304" pitchFamily="18" charset="0"/>
              </a:rPr>
              <a:t>Why do I need to be content?</a:t>
            </a:r>
            <a:endParaRPr lang="en-GB" dirty="0"/>
          </a:p>
        </p:txBody>
      </p:sp>
      <p:sp>
        <p:nvSpPr>
          <p:cNvPr id="3" name="Content Placeholder 2">
            <a:extLst>
              <a:ext uri="{FF2B5EF4-FFF2-40B4-BE49-F238E27FC236}">
                <a16:creationId xmlns:a16="http://schemas.microsoft.com/office/drawing/2014/main" id="{C8488303-961D-4E1C-9978-4A68647124BE}"/>
              </a:ext>
            </a:extLst>
          </p:cNvPr>
          <p:cNvSpPr>
            <a:spLocks noGrp="1"/>
          </p:cNvSpPr>
          <p:nvPr>
            <p:ph idx="1"/>
          </p:nvPr>
        </p:nvSpPr>
        <p:spPr>
          <a:xfrm>
            <a:off x="680321" y="2336873"/>
            <a:ext cx="9613861" cy="4176222"/>
          </a:xfrm>
        </p:spPr>
        <p:txBody>
          <a:bodyPr>
            <a:normAutofit/>
          </a:bodyPr>
          <a:lstStyle/>
          <a:p>
            <a:pPr marL="0" indent="0">
              <a:buNone/>
            </a:pPr>
            <a:r>
              <a:rPr lang="en-GB" sz="2800" dirty="0"/>
              <a:t>Philippians 2:12-13 </a:t>
            </a:r>
            <a:endParaRPr lang="en-GB" sz="2800" baseline="30000" dirty="0"/>
          </a:p>
          <a:p>
            <a:pPr marL="0" indent="0">
              <a:buNone/>
            </a:pPr>
            <a:r>
              <a:rPr lang="en-GB" sz="2800" baseline="30000" dirty="0"/>
              <a:t>12</a:t>
            </a:r>
            <a:r>
              <a:rPr lang="en-GB" sz="2800" dirty="0"/>
              <a:t> Therefore, my beloved, as you have always obeyed, so now, not only as in my presence but much more in my absence, work out your own salvation with fear and trembling, </a:t>
            </a:r>
            <a:r>
              <a:rPr lang="en-GB" sz="2800" baseline="30000" dirty="0"/>
              <a:t>13</a:t>
            </a:r>
            <a:r>
              <a:rPr lang="en-GB" sz="2800" dirty="0"/>
              <a:t> for it is God who works in you, both to will and to work for his good pleasure.</a:t>
            </a:r>
          </a:p>
          <a:p>
            <a:pPr marL="0" indent="0">
              <a:buNone/>
            </a:pPr>
            <a:endParaRPr lang="en-GB" b="1" baseline="30000" dirty="0"/>
          </a:p>
        </p:txBody>
      </p:sp>
    </p:spTree>
    <p:extLst>
      <p:ext uri="{BB962C8B-B14F-4D97-AF65-F5344CB8AC3E}">
        <p14:creationId xmlns:p14="http://schemas.microsoft.com/office/powerpoint/2010/main" val="1093052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5425D-CFC5-4000-9DA6-5B00864DFBD7}"/>
              </a:ext>
            </a:extLst>
          </p:cNvPr>
          <p:cNvSpPr>
            <a:spLocks noGrp="1"/>
          </p:cNvSpPr>
          <p:nvPr>
            <p:ph type="title"/>
          </p:nvPr>
        </p:nvSpPr>
        <p:spPr/>
        <p:txBody>
          <a:bodyPr>
            <a:normAutofit/>
          </a:bodyPr>
          <a:lstStyle/>
          <a:p>
            <a:r>
              <a:rPr lang="en-GB" cap="small" dirty="0">
                <a:latin typeface="Centaur" panose="02030504050205020304" pitchFamily="18" charset="0"/>
              </a:rPr>
              <a:t>Why do I need to be content?</a:t>
            </a:r>
            <a:endParaRPr lang="en-GB" dirty="0"/>
          </a:p>
        </p:txBody>
      </p:sp>
      <p:sp>
        <p:nvSpPr>
          <p:cNvPr id="3" name="Content Placeholder 2">
            <a:extLst>
              <a:ext uri="{FF2B5EF4-FFF2-40B4-BE49-F238E27FC236}">
                <a16:creationId xmlns:a16="http://schemas.microsoft.com/office/drawing/2014/main" id="{C8488303-961D-4E1C-9978-4A68647124BE}"/>
              </a:ext>
            </a:extLst>
          </p:cNvPr>
          <p:cNvSpPr>
            <a:spLocks noGrp="1"/>
          </p:cNvSpPr>
          <p:nvPr>
            <p:ph idx="1"/>
          </p:nvPr>
        </p:nvSpPr>
        <p:spPr>
          <a:xfrm>
            <a:off x="680321" y="2336872"/>
            <a:ext cx="11190837" cy="4521127"/>
          </a:xfrm>
        </p:spPr>
        <p:txBody>
          <a:bodyPr>
            <a:normAutofit fontScale="92500" lnSpcReduction="10000"/>
          </a:bodyPr>
          <a:lstStyle/>
          <a:p>
            <a:r>
              <a:rPr lang="en-GB" sz="3200" b="1" dirty="0"/>
              <a:t>So that we may rejoice</a:t>
            </a:r>
          </a:p>
          <a:p>
            <a:pPr marL="0" indent="0">
              <a:buNone/>
            </a:pPr>
            <a:endParaRPr lang="en-GB" sz="2600" dirty="0"/>
          </a:p>
          <a:p>
            <a:pPr marL="0" indent="0">
              <a:buNone/>
            </a:pPr>
            <a:r>
              <a:rPr lang="en-GB" sz="3000" baseline="30000" dirty="0"/>
              <a:t>14</a:t>
            </a:r>
            <a:r>
              <a:rPr lang="en-GB" sz="3000" dirty="0"/>
              <a:t> Do all things without grumbling or disputing, </a:t>
            </a:r>
            <a:r>
              <a:rPr lang="en-GB" sz="3000" baseline="30000" dirty="0"/>
              <a:t>15</a:t>
            </a:r>
            <a:r>
              <a:rPr lang="en-GB" sz="3000" dirty="0"/>
              <a:t> that you may be blameless and innocent, children of God without blemish in the midst of a crooked and twisted generation, among whom you shine as lights in the world, </a:t>
            </a:r>
            <a:r>
              <a:rPr lang="en-GB" sz="3000" baseline="30000" dirty="0"/>
              <a:t>16</a:t>
            </a:r>
            <a:r>
              <a:rPr lang="en-GB" sz="3000" dirty="0"/>
              <a:t> holding fast to the word of life, so that in the day of Christ I may be proud that I did not run in vain or labour in vain.</a:t>
            </a:r>
            <a:r>
              <a:rPr lang="en-GB" sz="3000" baseline="30000" dirty="0"/>
              <a:t> 17 </a:t>
            </a:r>
            <a:r>
              <a:rPr lang="en-GB" sz="3000" dirty="0"/>
              <a:t>Even if I am to be poured out as a drink offering upon the sacrificial offering of your faith, I am glad and rejoice with you all. </a:t>
            </a:r>
            <a:r>
              <a:rPr lang="en-GB" sz="3000" baseline="30000" dirty="0"/>
              <a:t>18 </a:t>
            </a:r>
            <a:r>
              <a:rPr lang="en-GB" sz="3000" dirty="0"/>
              <a:t>Likewise you also should be glad and rejoice with me.</a:t>
            </a:r>
            <a:br>
              <a:rPr lang="en-GB" sz="3000" dirty="0"/>
            </a:br>
            <a:br>
              <a:rPr lang="en-GB" sz="3000" dirty="0"/>
            </a:br>
            <a:r>
              <a:rPr lang="en-GB" sz="3000" dirty="0"/>
              <a:t>Philippians 2:14–18</a:t>
            </a:r>
          </a:p>
          <a:p>
            <a:pPr marL="0" indent="0">
              <a:buNone/>
            </a:pPr>
            <a:endParaRPr lang="en-GB" dirty="0"/>
          </a:p>
          <a:p>
            <a:pPr marL="0" indent="0">
              <a:buNone/>
            </a:pPr>
            <a:endParaRPr lang="en-GB" b="1" baseline="30000" dirty="0"/>
          </a:p>
        </p:txBody>
      </p:sp>
    </p:spTree>
    <p:extLst>
      <p:ext uri="{BB962C8B-B14F-4D97-AF65-F5344CB8AC3E}">
        <p14:creationId xmlns:p14="http://schemas.microsoft.com/office/powerpoint/2010/main" val="2447150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5425D-CFC5-4000-9DA6-5B00864DFBD7}"/>
              </a:ext>
            </a:extLst>
          </p:cNvPr>
          <p:cNvSpPr>
            <a:spLocks noGrp="1"/>
          </p:cNvSpPr>
          <p:nvPr>
            <p:ph type="title"/>
          </p:nvPr>
        </p:nvSpPr>
        <p:spPr/>
        <p:txBody>
          <a:bodyPr>
            <a:normAutofit/>
          </a:bodyPr>
          <a:lstStyle/>
          <a:p>
            <a:r>
              <a:rPr lang="en-GB" cap="small" dirty="0">
                <a:latin typeface="Centaur" panose="02030504050205020304" pitchFamily="18" charset="0"/>
              </a:rPr>
              <a:t>Why do I need to be content?</a:t>
            </a:r>
            <a:endParaRPr lang="en-GB" dirty="0"/>
          </a:p>
        </p:txBody>
      </p:sp>
      <p:sp>
        <p:nvSpPr>
          <p:cNvPr id="3" name="Content Placeholder 2">
            <a:extLst>
              <a:ext uri="{FF2B5EF4-FFF2-40B4-BE49-F238E27FC236}">
                <a16:creationId xmlns:a16="http://schemas.microsoft.com/office/drawing/2014/main" id="{C8488303-961D-4E1C-9978-4A68647124BE}"/>
              </a:ext>
            </a:extLst>
          </p:cNvPr>
          <p:cNvSpPr>
            <a:spLocks noGrp="1"/>
          </p:cNvSpPr>
          <p:nvPr>
            <p:ph idx="1"/>
          </p:nvPr>
        </p:nvSpPr>
        <p:spPr>
          <a:xfrm>
            <a:off x="680321" y="2336873"/>
            <a:ext cx="11126668" cy="4176222"/>
          </a:xfrm>
        </p:spPr>
        <p:txBody>
          <a:bodyPr>
            <a:normAutofit lnSpcReduction="10000"/>
          </a:bodyPr>
          <a:lstStyle/>
          <a:p>
            <a:r>
              <a:rPr lang="en-GB" sz="3200" b="1" dirty="0"/>
              <a:t>So that we may rejoice</a:t>
            </a:r>
          </a:p>
          <a:p>
            <a:r>
              <a:rPr lang="en-GB" sz="3200" b="1" dirty="0"/>
              <a:t>So that our faith is grown</a:t>
            </a:r>
          </a:p>
          <a:p>
            <a:r>
              <a:rPr lang="en-GB" sz="3200" b="1" dirty="0"/>
              <a:t>So that we are truly happy</a:t>
            </a:r>
          </a:p>
          <a:p>
            <a:pPr marL="0" indent="0" algn="ctr">
              <a:buNone/>
            </a:pPr>
            <a:r>
              <a:rPr lang="en-GB" sz="2800" i="1" dirty="0"/>
              <a:t>We can be content with simplicity because the deepest most satisfying delights God gives us through creation are free gifts from nature and from loving relationships with people. After your basic needs are met, accumulated money begins to diminish your capacity for these pleasures rather than increase them. Buying things contributes absolutely nothing to the heart's capacity for joy. ― John Piper</a:t>
            </a:r>
          </a:p>
          <a:p>
            <a:pPr marL="0" indent="0">
              <a:buNone/>
            </a:pPr>
            <a:endParaRPr lang="en-GB" b="1" baseline="30000" dirty="0"/>
          </a:p>
        </p:txBody>
      </p:sp>
    </p:spTree>
    <p:extLst>
      <p:ext uri="{BB962C8B-B14F-4D97-AF65-F5344CB8AC3E}">
        <p14:creationId xmlns:p14="http://schemas.microsoft.com/office/powerpoint/2010/main" val="3490532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5425D-CFC5-4000-9DA6-5B00864DFBD7}"/>
              </a:ext>
            </a:extLst>
          </p:cNvPr>
          <p:cNvSpPr>
            <a:spLocks noGrp="1"/>
          </p:cNvSpPr>
          <p:nvPr>
            <p:ph type="title"/>
          </p:nvPr>
        </p:nvSpPr>
        <p:spPr/>
        <p:txBody>
          <a:bodyPr>
            <a:normAutofit/>
          </a:bodyPr>
          <a:lstStyle/>
          <a:p>
            <a:r>
              <a:rPr lang="en-GB" cap="small" dirty="0">
                <a:latin typeface="Centaur" panose="02030504050205020304" pitchFamily="18" charset="0"/>
              </a:rPr>
              <a:t>Why do I need to be content?</a:t>
            </a:r>
            <a:endParaRPr lang="en-GB" dirty="0"/>
          </a:p>
        </p:txBody>
      </p:sp>
      <p:sp>
        <p:nvSpPr>
          <p:cNvPr id="3" name="Content Placeholder 2">
            <a:extLst>
              <a:ext uri="{FF2B5EF4-FFF2-40B4-BE49-F238E27FC236}">
                <a16:creationId xmlns:a16="http://schemas.microsoft.com/office/drawing/2014/main" id="{C8488303-961D-4E1C-9978-4A68647124BE}"/>
              </a:ext>
            </a:extLst>
          </p:cNvPr>
          <p:cNvSpPr>
            <a:spLocks noGrp="1"/>
          </p:cNvSpPr>
          <p:nvPr>
            <p:ph idx="1"/>
          </p:nvPr>
        </p:nvSpPr>
        <p:spPr>
          <a:xfrm>
            <a:off x="680321" y="2336873"/>
            <a:ext cx="9613861" cy="4176222"/>
          </a:xfrm>
        </p:spPr>
        <p:txBody>
          <a:bodyPr>
            <a:normAutofit/>
          </a:bodyPr>
          <a:lstStyle/>
          <a:p>
            <a:r>
              <a:rPr lang="en-GB" sz="3200" b="1" dirty="0"/>
              <a:t>So that we may rejoice</a:t>
            </a:r>
          </a:p>
          <a:p>
            <a:r>
              <a:rPr lang="en-GB" sz="3200" b="1" dirty="0"/>
              <a:t>So that our faith is grown</a:t>
            </a:r>
          </a:p>
          <a:p>
            <a:r>
              <a:rPr lang="en-GB" sz="3200" b="1" dirty="0"/>
              <a:t>So that we are truly happy</a:t>
            </a:r>
          </a:p>
          <a:p>
            <a:r>
              <a:rPr lang="en-GB" sz="3200" b="1" dirty="0"/>
              <a:t>So that we shine for Jesus</a:t>
            </a:r>
          </a:p>
          <a:p>
            <a:pPr marL="0" indent="0">
              <a:buNone/>
            </a:pPr>
            <a:r>
              <a:rPr lang="en-GB" sz="2800" i="1" baseline="30000" dirty="0"/>
              <a:t>14</a:t>
            </a:r>
            <a:r>
              <a:rPr lang="en-GB" sz="2800" i="1" dirty="0"/>
              <a:t> Do all things without grumbling or disputing, </a:t>
            </a:r>
            <a:r>
              <a:rPr lang="en-GB" sz="2800" i="1" baseline="30000" dirty="0"/>
              <a:t>15</a:t>
            </a:r>
            <a:r>
              <a:rPr lang="en-GB" sz="2800" i="1" dirty="0"/>
              <a:t> that you may be blameless and innocent, children of God without blemish in the midst of a crooked and twisted generation, </a:t>
            </a:r>
            <a:r>
              <a:rPr lang="en-GB" sz="2800" i="1" dirty="0">
                <a:solidFill>
                  <a:srgbClr val="FFFF00"/>
                </a:solidFill>
              </a:rPr>
              <a:t>among whom you shine as lights in the world</a:t>
            </a:r>
            <a:endParaRPr lang="en-GB" sz="2800" b="1" baseline="30000" dirty="0">
              <a:solidFill>
                <a:srgbClr val="FFFF00"/>
              </a:solidFill>
            </a:endParaRPr>
          </a:p>
        </p:txBody>
      </p:sp>
    </p:spTree>
    <p:extLst>
      <p:ext uri="{BB962C8B-B14F-4D97-AF65-F5344CB8AC3E}">
        <p14:creationId xmlns:p14="http://schemas.microsoft.com/office/powerpoint/2010/main" val="951003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5425D-CFC5-4000-9DA6-5B00864DFBD7}"/>
              </a:ext>
            </a:extLst>
          </p:cNvPr>
          <p:cNvSpPr>
            <a:spLocks noGrp="1"/>
          </p:cNvSpPr>
          <p:nvPr>
            <p:ph type="title"/>
          </p:nvPr>
        </p:nvSpPr>
        <p:spPr/>
        <p:txBody>
          <a:bodyPr>
            <a:normAutofit/>
          </a:bodyPr>
          <a:lstStyle/>
          <a:p>
            <a:r>
              <a:rPr lang="en-GB" cap="small" dirty="0">
                <a:latin typeface="Centaur" panose="02030504050205020304" pitchFamily="18" charset="0"/>
              </a:rPr>
              <a:t>What’s the secret to being content?</a:t>
            </a:r>
            <a:endParaRPr lang="en-GB" dirty="0"/>
          </a:p>
        </p:txBody>
      </p:sp>
      <p:sp>
        <p:nvSpPr>
          <p:cNvPr id="3" name="Content Placeholder 2">
            <a:extLst>
              <a:ext uri="{FF2B5EF4-FFF2-40B4-BE49-F238E27FC236}">
                <a16:creationId xmlns:a16="http://schemas.microsoft.com/office/drawing/2014/main" id="{C8488303-961D-4E1C-9978-4A68647124BE}"/>
              </a:ext>
            </a:extLst>
          </p:cNvPr>
          <p:cNvSpPr>
            <a:spLocks noGrp="1"/>
          </p:cNvSpPr>
          <p:nvPr>
            <p:ph idx="1"/>
          </p:nvPr>
        </p:nvSpPr>
        <p:spPr>
          <a:xfrm>
            <a:off x="680321" y="2336873"/>
            <a:ext cx="9613861" cy="4176222"/>
          </a:xfrm>
        </p:spPr>
        <p:txBody>
          <a:bodyPr>
            <a:normAutofit/>
          </a:bodyPr>
          <a:lstStyle/>
          <a:p>
            <a:r>
              <a:rPr lang="en-GB" sz="3200" b="1" dirty="0"/>
              <a:t>Accepting that God is in control and he is good</a:t>
            </a:r>
          </a:p>
          <a:p>
            <a:pPr marL="0" indent="0" algn="ctr">
              <a:buNone/>
            </a:pPr>
            <a:r>
              <a:rPr lang="en-GB" sz="3200" dirty="0"/>
              <a:t>Acceptance means that you accept your circumstances from God, trusting that He unerringly knows what is best for you and that in His love, He purposes only that which is best. </a:t>
            </a:r>
            <a:endParaRPr lang="en-GB" sz="3200" b="1" baseline="30000" dirty="0">
              <a:solidFill>
                <a:srgbClr val="FFFF00"/>
              </a:solidFill>
            </a:endParaRPr>
          </a:p>
        </p:txBody>
      </p:sp>
    </p:spTree>
    <p:extLst>
      <p:ext uri="{BB962C8B-B14F-4D97-AF65-F5344CB8AC3E}">
        <p14:creationId xmlns:p14="http://schemas.microsoft.com/office/powerpoint/2010/main" val="2964264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TM04033917[[fn=Berlin]]</Template>
  <TotalTime>132</TotalTime>
  <Words>516</Words>
  <Application>Microsoft Office PowerPoint</Application>
  <PresentationFormat>Widescreen</PresentationFormat>
  <Paragraphs>64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Centaur</vt:lpstr>
      <vt:lpstr>Trebuchet MS</vt:lpstr>
      <vt:lpstr>Berlin</vt:lpstr>
      <vt:lpstr>Respectable Sins Discontentment</vt:lpstr>
      <vt:lpstr>What is discontentment?</vt:lpstr>
      <vt:lpstr>What is discontentment?</vt:lpstr>
      <vt:lpstr>What is discontentment?</vt:lpstr>
      <vt:lpstr>Why do I need to be content?</vt:lpstr>
      <vt:lpstr>Why do I need to be content?</vt:lpstr>
      <vt:lpstr>Why do I need to be content?</vt:lpstr>
      <vt:lpstr>Why do I need to be content?</vt:lpstr>
      <vt:lpstr>What’s the secret to being content?</vt:lpstr>
      <vt:lpstr>What’s the secret to being content?</vt:lpstr>
      <vt:lpstr>What’s the secret to being content?</vt:lpstr>
      <vt:lpstr>What’s the secret to being content?</vt:lpstr>
      <vt:lpstr>What’s the secret to being content?</vt:lpstr>
      <vt:lpstr>What’s the secret to being content?</vt:lpstr>
      <vt:lpstr>What’s the secret to being content?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Delighting in God makes our heart sing</dc:title>
  <dc:creator>Clive Tookey</dc:creator>
  <cp:lastModifiedBy>Clive Tookey</cp:lastModifiedBy>
  <cp:revision>20</cp:revision>
  <dcterms:created xsi:type="dcterms:W3CDTF">2019-01-05T21:27:43Z</dcterms:created>
  <dcterms:modified xsi:type="dcterms:W3CDTF">2019-02-10T08:23:20Z</dcterms:modified>
</cp:coreProperties>
</file>